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662738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2923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2905A-58EC-4E5A-AE46-E7964817E76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206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A44E1-D0F5-45B4-BC91-8B1DFA8EE0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3661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991AC-3197-402F-849E-70A085A9412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29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C0A86-1D46-489A-BCAE-8302747300B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766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23ADB-E836-47BC-B032-9FFA5DFFFD8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8634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CDEFE-CEF1-445E-AF5E-6A8B6F2F06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77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A5684-0A41-48D5-BDF4-0247E65C6D1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145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BBA4D-B09A-4412-B1CA-DDDCA5BCFA1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472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F2059-A82B-4093-871C-57A2C95710F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673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40738-4E78-4800-AFB9-70747CD293A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15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B8B47-399F-4F6E-A748-3CBDAC047B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807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F18A2-75E6-4F83-81E0-EE982585BE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924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AB479B-3761-42EC-921B-FA7DD4AC8E9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>
                <a:solidFill>
                  <a:schemeClr val="hlink"/>
                </a:solidFill>
              </a:rPr>
              <a:t>ACTUALITE SOCIALE</a:t>
            </a:r>
            <a:br>
              <a:rPr lang="fr-FR" altLang="fr-FR">
                <a:solidFill>
                  <a:schemeClr val="hlink"/>
                </a:solidFill>
              </a:rPr>
            </a:br>
            <a:r>
              <a:rPr lang="fr-FR" altLang="fr-FR" sz="2800">
                <a:solidFill>
                  <a:schemeClr val="hlink"/>
                </a:solidFill>
              </a:rPr>
              <a:t>20 DECEMBRE 2013</a:t>
            </a:r>
            <a:endParaRPr lang="fr-FR" altLang="fr-FR">
              <a:solidFill>
                <a:schemeClr val="hlink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fr-FR">
                <a:solidFill>
                  <a:schemeClr val="hlink"/>
                </a:solidFill>
              </a:rPr>
              <a:t>Jérôme URBAIN</a:t>
            </a:r>
          </a:p>
          <a:p>
            <a:r>
              <a:rPr lang="fr-FR" altLang="fr-FR">
                <a:solidFill>
                  <a:schemeClr val="hlink"/>
                </a:solidFill>
              </a:rPr>
              <a:t>GAN ASSURANCES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2433637"/>
          </a:xfrm>
        </p:spPr>
        <p:txBody>
          <a:bodyPr/>
          <a:lstStyle/>
          <a:p>
            <a:r>
              <a:rPr lang="fr-FR" altLang="fr-FR" sz="3200">
                <a:solidFill>
                  <a:schemeClr val="accent2"/>
                </a:solidFill>
              </a:rPr>
              <a:t>COTISATIONS GLOBALES POUR DES PRESTATIONS SOCIALES EQUIVALENTES EN PREVOYANCE, COMPLEMENTAIRE SANTE ET RETRAITE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r>
              <a:rPr lang="fr-FR" altLang="fr-FR"/>
              <a:t>SALARIE : 21 992 EUROS</a:t>
            </a:r>
          </a:p>
          <a:p>
            <a:r>
              <a:rPr lang="fr-FR" altLang="fr-FR"/>
              <a:t>TNS 15 821 EUROS + COTISATIONS MADELIN DE 5062 EUROS SOIT 20 884 EUROS</a:t>
            </a:r>
          </a:p>
          <a:p>
            <a:r>
              <a:rPr lang="fr-FR" altLang="fr-FR"/>
              <a:t>LA DIFFERENCE EST DE 1108 EUROS</a:t>
            </a:r>
          </a:p>
          <a:p>
            <a:pPr>
              <a:buFontTx/>
              <a:buNone/>
            </a:pPr>
            <a:endParaRPr lang="fr-FR" alt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LA PREVOYANCE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/>
              <a:t>ARRET DE TRAVAIL (indemnité journalière)</a:t>
            </a:r>
          </a:p>
          <a:p>
            <a:endParaRPr lang="fr-FR" altLang="fr-FR"/>
          </a:p>
          <a:p>
            <a:r>
              <a:rPr lang="fr-FR" altLang="fr-FR"/>
              <a:t>INVALIDITE  (rente d’invalidité)</a:t>
            </a:r>
          </a:p>
          <a:p>
            <a:endParaRPr lang="fr-FR" altLang="fr-FR"/>
          </a:p>
          <a:p>
            <a:r>
              <a:rPr lang="fr-FR" altLang="fr-FR"/>
              <a:t>DECES(capital ou rente viagère)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LA COMPLEMENTAIRE SANTE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/>
              <a:t>HOSPITALISATION</a:t>
            </a:r>
          </a:p>
          <a:p>
            <a:endParaRPr lang="fr-FR" altLang="fr-FR"/>
          </a:p>
          <a:p>
            <a:r>
              <a:rPr lang="fr-FR" altLang="fr-FR"/>
              <a:t>SOINS MEDICAUX…PHARMACIE.</a:t>
            </a:r>
          </a:p>
          <a:p>
            <a:endParaRPr lang="fr-FR" altLang="fr-FR"/>
          </a:p>
          <a:p>
            <a:r>
              <a:rPr lang="fr-FR" altLang="fr-FR"/>
              <a:t>DENTAIRE</a:t>
            </a:r>
          </a:p>
          <a:p>
            <a:endParaRPr lang="fr-FR" altLang="fr-FR"/>
          </a:p>
          <a:p>
            <a:r>
              <a:rPr lang="fr-FR" altLang="fr-FR"/>
              <a:t>OPTIQUE</a:t>
            </a:r>
          </a:p>
          <a:p>
            <a:endParaRPr lang="fr-FR" alt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RETRAITE  OBLIGATOIRE DU SALARIE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fr-FR" altLang="fr-FR"/>
              <a:t>RETRAITE DE BASE CALCULEE SUR 164 A 172 TRIMESTRES ET LES 25 MEILLEURES ANNEES.</a:t>
            </a:r>
          </a:p>
          <a:p>
            <a:r>
              <a:rPr lang="fr-FR" altLang="fr-FR"/>
              <a:t>RETRAITE COMPLEMENTAIRE ARRCOS PAR POINTS.</a:t>
            </a:r>
          </a:p>
          <a:p>
            <a:r>
              <a:rPr lang="fr-FR" altLang="fr-FR"/>
              <a:t>RETRAITE COMPLEMENTAIRE AGIRC PAR POINTS.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RETRAITE OBLIGATOIRE TNS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r>
              <a:rPr lang="fr-FR" altLang="fr-FR"/>
              <a:t>RETRAITE DE BASE CALCULEE SUR 164 A 172 TRIMESTRES ET LES 25 MEILLEURES ANNEES</a:t>
            </a:r>
          </a:p>
          <a:p>
            <a:endParaRPr lang="fr-FR" altLang="fr-FR"/>
          </a:p>
          <a:p>
            <a:r>
              <a:rPr lang="fr-FR" altLang="fr-FR"/>
              <a:t>RETRAITE COMPLEMENTAIRE RSI PAR POINTS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RETRAITE SUPPLEMENTAIRE MADELIN TNS</a:t>
            </a:r>
            <a:r>
              <a:rPr lang="fr-FR" altLang="fr-FR" sz="400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2800"/>
              <a:t>RETRAITE PAR CAPITALISATION </a:t>
            </a:r>
          </a:p>
          <a:p>
            <a:pPr>
              <a:lnSpc>
                <a:spcPct val="90000"/>
              </a:lnSpc>
            </a:pPr>
            <a:r>
              <a:rPr lang="fr-FR" altLang="fr-FR" sz="2800"/>
              <a:t>PERMET DE COMPLETER LA RETRAITE RSI</a:t>
            </a:r>
          </a:p>
          <a:p>
            <a:pPr>
              <a:lnSpc>
                <a:spcPct val="90000"/>
              </a:lnSpc>
            </a:pPr>
            <a:r>
              <a:rPr lang="fr-FR" altLang="fr-FR" sz="2800"/>
              <a:t>DEDUCTIBLE DU RESULTAT FISCAL DE L’ENTREPRISE</a:t>
            </a:r>
          </a:p>
          <a:p>
            <a:pPr>
              <a:lnSpc>
                <a:spcPct val="90000"/>
              </a:lnSpc>
            </a:pPr>
            <a:r>
              <a:rPr lang="fr-FR" altLang="fr-FR" sz="2800"/>
              <a:t>COMPENSE LA RETRAITE AGIRC DES CADRES</a:t>
            </a:r>
          </a:p>
          <a:p>
            <a:pPr>
              <a:lnSpc>
                <a:spcPct val="90000"/>
              </a:lnSpc>
            </a:pPr>
            <a:r>
              <a:rPr lang="fr-FR" altLang="fr-FR" sz="2800"/>
              <a:t>COMPENSE LA BASE DE COTISATION DU TNS (REMUNERATION NETTE) COMPAREE A CELLE DU SALARIE (REMUNERATION BRUTE) SOIT 20% D’ECART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649537"/>
          </a:xfrm>
        </p:spPr>
        <p:txBody>
          <a:bodyPr/>
          <a:lstStyle/>
          <a:p>
            <a:r>
              <a:rPr lang="fr-FR" altLang="fr-FR" sz="4000">
                <a:solidFill>
                  <a:schemeClr val="folHlink"/>
                </a:solidFill>
              </a:rPr>
              <a:t>GENERALISATION DE LA COMPLEMENTAIRE SANTE.</a:t>
            </a:r>
            <a:br>
              <a:rPr lang="fr-FR" altLang="fr-FR" sz="4000">
                <a:solidFill>
                  <a:schemeClr val="folHlink"/>
                </a:solidFill>
              </a:rPr>
            </a:br>
            <a:r>
              <a:rPr lang="fr-FR" altLang="fr-FR" sz="4000">
                <a:solidFill>
                  <a:schemeClr val="folHlink"/>
                </a:solidFill>
              </a:rPr>
              <a:t>LES TEXTES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r>
              <a:rPr lang="fr-FR" altLang="fr-FR">
                <a:ea typeface="ＭＳ Ｐゴシック" pitchFamily="34" charset="-128"/>
              </a:rPr>
              <a:t>ANI du 11/01/13  et loi de transposition </a:t>
            </a:r>
            <a:br>
              <a:rPr lang="fr-FR" altLang="fr-FR">
                <a:ea typeface="ＭＳ Ｐゴシック" pitchFamily="34" charset="-128"/>
              </a:rPr>
            </a:br>
            <a:r>
              <a:rPr lang="fr-FR" altLang="fr-FR">
                <a:ea typeface="ＭＳ Ｐゴシック" pitchFamily="34" charset="-128"/>
              </a:rPr>
              <a:t>sur la sécurisation de l’emploi du 14/06/2013</a:t>
            </a:r>
          </a:p>
          <a:p>
            <a:r>
              <a:rPr lang="fr-FR" altLang="fr-FR">
                <a:ea typeface="ＭＳ Ｐゴシック" pitchFamily="34" charset="-128"/>
              </a:rPr>
              <a:t>Décret du 9 janvier 2012</a:t>
            </a:r>
          </a:p>
          <a:p>
            <a:r>
              <a:rPr lang="fr-FR" altLang="fr-FR">
                <a:ea typeface="ＭＳ Ｐゴシック" pitchFamily="34" charset="-128"/>
              </a:rPr>
              <a:t>Circulaire DSS du 25 septembre 2013</a:t>
            </a:r>
          </a:p>
          <a:p>
            <a:pPr>
              <a:buFontTx/>
              <a:buNone/>
            </a:pPr>
            <a:endParaRPr lang="fr-FR" altLang="fr-FR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LES DATES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2400"/>
              <a:t>1ER JUILLET 2014, MISE EN PLACE DE LA COMPLEMENTAIRE SANTE POUR TOUTES LES ENTREPRISES AYANTS UNE MUTUELLE POUR UNE PARTIE DU PERSONNEL.</a:t>
            </a:r>
          </a:p>
          <a:p>
            <a:endParaRPr lang="fr-FR" altLang="fr-FR" sz="2400"/>
          </a:p>
          <a:p>
            <a:r>
              <a:rPr lang="fr-FR" altLang="fr-FR" sz="2400"/>
              <a:t>1ER JANVIER 2016 MISE EN PLACE POUR TOUTES LES ENTREPRISES.</a:t>
            </a:r>
          </a:p>
          <a:p>
            <a:endParaRPr lang="fr-FR" altLang="fr-FR" sz="2400"/>
          </a:p>
          <a:p>
            <a:r>
              <a:rPr lang="fr-FR" altLang="fr-FR" sz="2400"/>
              <a:t>LES ENTREPRISES QUI METTENT EN PLACE UNE MUTUELLE ENTRE LE 1ER JANVIER 2012 ET LE 1ER JANVIER 2016 DOIVENT COUVRIR L’ENSEMBLE DU PERSONNEL.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LA MISE EN PLACE DE LA COMPLEMENTAIRE SANTE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algn="ctr"/>
            <a:r>
              <a:rPr lang="fr-FR" altLang="fr-FR"/>
              <a:t>La convention collective</a:t>
            </a:r>
          </a:p>
          <a:p>
            <a:pPr algn="ctr"/>
            <a:r>
              <a:rPr lang="fr-FR" altLang="fr-FR"/>
              <a:t>L’accord d’entreprise</a:t>
            </a:r>
          </a:p>
          <a:p>
            <a:pPr algn="ctr"/>
            <a:r>
              <a:rPr lang="fr-FR" altLang="fr-FR"/>
              <a:t>Le référendum</a:t>
            </a:r>
          </a:p>
          <a:p>
            <a:pPr algn="ctr"/>
            <a:r>
              <a:rPr lang="fr-FR" altLang="fr-FR"/>
              <a:t>La décision unilatérale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LE CARACTERE COLLECTIF ET OBLIGATOIRE DU REGIME DE COMPLEMENTAIRE SANTE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endParaRPr lang="fr-FR" altLang="fr-FR"/>
          </a:p>
          <a:p>
            <a:r>
              <a:rPr lang="fr-FR" altLang="fr-FR" sz="2400"/>
              <a:t>Le régime doit couvrir la totalité des catégories de salariés de l’entreprise. C’est le caractère collectif. Les catégories doivent êtres objectives.</a:t>
            </a:r>
          </a:p>
          <a:p>
            <a:r>
              <a:rPr lang="fr-FR" altLang="fr-FR" sz="2400"/>
              <a:t>Tous les salariés doivent bénéficier de la mutuelle. C’est le caractère obligatoire</a:t>
            </a:r>
          </a:p>
          <a:p>
            <a:r>
              <a:rPr lang="fr-FR" altLang="fr-FR" sz="2400"/>
              <a:t>Pourquoi ? Pour permettre à l’employeur d’être exonéré du paiement des cotisations patronales sur la cotisation qu’il prend en charge pour son salarié.</a:t>
            </a:r>
          </a:p>
          <a:p>
            <a:endParaRPr lang="fr-FR" altLang="fr-FR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8238" y="177800"/>
            <a:ext cx="7345362" cy="304800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fr-FR" altLang="fr-FR" sz="140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9272" name="Group 56"/>
          <p:cNvGraphicFramePr>
            <a:graphicFrameLocks noGrp="1"/>
          </p:cNvGraphicFramePr>
          <p:nvPr/>
        </p:nvGraphicFramePr>
        <p:xfrm>
          <a:off x="323850" y="260350"/>
          <a:ext cx="8569325" cy="6408740"/>
        </p:xfrm>
        <a:graphic>
          <a:graphicData uri="http://schemas.openxmlformats.org/drawingml/2006/table">
            <a:tbl>
              <a:tblPr/>
              <a:tblGrid>
                <a:gridCol w="2451100"/>
                <a:gridCol w="1838325"/>
                <a:gridCol w="2443163"/>
                <a:gridCol w="1836737"/>
              </a:tblGrid>
              <a:tr h="117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CATEGORIES BENEFICIAIRES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5 critères objectifs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(art. R.242-1-1 CSS) </a:t>
                      </a:r>
                      <a:r>
                        <a:rPr kumimoji="0" lang="fr-FR" altLang="fr-FR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(1)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RETRAITE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(art. R.242-1-2 CSS)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PREVOYANCE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Incapacité/invalidité/inaptitude + décès si associé à un de ces</a:t>
                      </a:r>
                      <a:b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</a:b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3 risques </a:t>
                      </a:r>
                      <a:r>
                        <a:rPr kumimoji="0" lang="fr-FR" altLang="fr-FR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(2)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(art. R.242-1-2 CSS)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SANTE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(art. R.242-1-2 CSS)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692150">
                <a:tc>
                  <a:txBody>
                    <a:bodyPr/>
                    <a:lstStyle>
                      <a:lvl1pPr marL="114300" indent="-114300">
                        <a:spcBef>
                          <a:spcPct val="20000"/>
                        </a:spcBef>
                        <a:tabLst>
                          <a:tab pos="1524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524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1. Appartenance aux catégories cadres et non cadres art. 4, 4bis et 36 CCNC de 1947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Catégories objectives au sens du décret </a:t>
                      </a:r>
                      <a:b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</a:b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(cadre général)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Sous réserve que l’ensemble des salariés de l’entreprise soient couverts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692150">
                <a:tc>
                  <a:txBody>
                    <a:bodyPr/>
                    <a:lstStyle>
                      <a:lvl1pPr marL="114300" indent="-1143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2. Tranches de rémunérations fixées pour le calcul des cotisations aux régimes AGIRC et ARCCO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Sous réserve que l’ensemble des salariés de l’entreprise soient couverts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77913">
                <a:tc>
                  <a:txBody>
                    <a:bodyPr/>
                    <a:lstStyle>
                      <a:lvl1pPr marL="114300" indent="-1143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3. Appartenance aux catégories définies par conventions de branche ou accords professionnels ou interprofessionnels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  <a:sym typeface="Wingdings 3" pitchFamily="18" charset="2"/>
                        </a:rPr>
                        <a:t>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fr-FR" altLang="fr-FR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er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 niveau de classification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 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Sous réserve</a:t>
                      </a: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que l’ensemble des salariés de l’entreprise soient couverts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 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38225">
                <a:tc>
                  <a:txBody>
                    <a:bodyPr/>
                    <a:lstStyle>
                      <a:lvl1pPr marL="114300" indent="-1143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143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4. sous-catégories fixées par conventions de branche ou accords professionnels ou interprofessionnels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  <a:sym typeface="Wingdings 3" pitchFamily="18" charset="2"/>
                        </a:rPr>
                        <a:t>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fr-FR" altLang="fr-FR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er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 niveau immédiatement inférieur à celui du critère 3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Caractère objectif à justifier par l’employeur </a:t>
                      </a:r>
                      <a:r>
                        <a:rPr kumimoji="0" lang="fr-FR" altLang="fr-FR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(3)</a:t>
                      </a:r>
                      <a:br>
                        <a:rPr kumimoji="0" lang="fr-FR" altLang="fr-FR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</a:b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(cadres particuliers)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93738">
                <a:tc>
                  <a:txBody>
                    <a:bodyPr/>
                    <a:lstStyle>
                      <a:lvl1pPr marL="114300" indent="-114300">
                        <a:spcBef>
                          <a:spcPct val="20000"/>
                        </a:spcBef>
                        <a:tabLst>
                          <a:tab pos="1333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333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333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333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14300" marR="0" lvl="0" indent="-1143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3350" algn="l"/>
                        </a:tabLst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5. Appartenance aux catégories définies à partir des usages constants, généraux et fixes en vigueur dans la profession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Catégories définies par référence au temps de travail/nature du contrat de travail/âge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Non admises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Non admises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Non admises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Catégories définies par référence à un critère d’ancienneté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Condition d’ancienneté de 12 mois maximum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Condition d’ancienneté de</a:t>
                      </a:r>
                      <a:b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</a:b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12 mois maximum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Condition d’ancienneté de</a:t>
                      </a:r>
                      <a:b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</a:b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6 mois maximum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67946" marR="679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8913"/>
            <a:ext cx="9144000" cy="666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362950" cy="6107112"/>
          </a:xfrm>
        </p:spPr>
        <p:txBody>
          <a:bodyPr/>
          <a:lstStyle/>
          <a:p>
            <a:r>
              <a:rPr lang="fr-FR" altLang="fr-FR">
                <a:solidFill>
                  <a:schemeClr val="folHlink"/>
                </a:solidFill>
              </a:rPr>
              <a:t>COMPARATIF SOCIAL DU STATUT DE TRAVAILLEUR SALARIE ET DE TRAVAILLEUR NON SALARIE (TNS) POUR UNE REMUNERATION NETTE IDENTIQUE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06662"/>
          </a:xfrm>
        </p:spPr>
        <p:txBody>
          <a:bodyPr/>
          <a:lstStyle/>
          <a:p>
            <a:r>
              <a:rPr lang="fr-FR" altLang="fr-FR" sz="4000">
                <a:solidFill>
                  <a:schemeClr val="accent2"/>
                </a:solidFill>
              </a:rPr>
              <a:t>LA REMUNERATION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r>
              <a:rPr lang="fr-FR" altLang="fr-FR"/>
              <a:t>REMUNERATION BRUTE DU SALARIE DE 30 000 EUROS.</a:t>
            </a:r>
          </a:p>
          <a:p>
            <a:endParaRPr lang="fr-FR" altLang="fr-FR"/>
          </a:p>
          <a:p>
            <a:r>
              <a:rPr lang="fr-FR" altLang="fr-FR"/>
              <a:t>REMUNERATION NETTE DU SALARIE ET TNS 23 707 EUROS.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598</Words>
  <Application>Microsoft Office PowerPoint</Application>
  <PresentationFormat>Affichage à l'écran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Modèle par défaut</vt:lpstr>
      <vt:lpstr>ACTUALITE SOCIALE 20 DECEMBRE 2013</vt:lpstr>
      <vt:lpstr>GENERALISATION DE LA COMPLEMENTAIRE SANTE. LES TEXTES</vt:lpstr>
      <vt:lpstr>LES DATES</vt:lpstr>
      <vt:lpstr>LA MISE EN PLACE DE LA COMPLEMENTAIRE SANTE</vt:lpstr>
      <vt:lpstr>LE CARACTERE COLLECTIF ET OBLIGATOIRE DU REGIME DE COMPLEMENTAIRE SANTE</vt:lpstr>
      <vt:lpstr>Présentation PowerPoint</vt:lpstr>
      <vt:lpstr>Présentation PowerPoint</vt:lpstr>
      <vt:lpstr>COMPARATIF SOCIAL DU STATUT DE TRAVAILLEUR SALARIE ET DE TRAVAILLEUR NON SALARIE (TNS) POUR UNE REMUNERATION NETTE IDENTIQUE</vt:lpstr>
      <vt:lpstr>LA REMUNERATION</vt:lpstr>
      <vt:lpstr>COTISATIONS GLOBALES POUR DES PRESTATIONS SOCIALES EQUIVALENTES EN PREVOYANCE, COMPLEMENTAIRE SANTE ET RETRAITE</vt:lpstr>
      <vt:lpstr>LA PREVOYANCE</vt:lpstr>
      <vt:lpstr>LA COMPLEMENTAIRE SANTE</vt:lpstr>
      <vt:lpstr>RETRAITE  OBLIGATOIRE DU SALARIE</vt:lpstr>
      <vt:lpstr>RETRAITE OBLIGATOIRE TNS</vt:lpstr>
      <vt:lpstr>RETRAITE SUPPLEMENTAIRE MADELIN TNS </vt:lpstr>
    </vt:vector>
  </TitlesOfParts>
  <Company>GROUPAMA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Actualité sociale</dc:title>
  <dc:creator>BE1788</dc:creator>
  <cp:lastModifiedBy>stephane mignonat</cp:lastModifiedBy>
  <cp:revision>8</cp:revision>
  <dcterms:created xsi:type="dcterms:W3CDTF">2013-12-18T18:22:33Z</dcterms:created>
  <dcterms:modified xsi:type="dcterms:W3CDTF">2014-01-19T21:27:53Z</dcterms:modified>
</cp:coreProperties>
</file>